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75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CCE3-A3DD-455F-8ADD-4187D22B2CE2}" type="datetimeFigureOut">
              <a:rPr lang="ar-IQ" smtClean="0"/>
              <a:t>11/02/1437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651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CCE3-A3DD-455F-8ADD-4187D22B2CE2}" type="datetimeFigureOut">
              <a:rPr lang="ar-IQ" smtClean="0"/>
              <a:t>11/02/1437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794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CCE3-A3DD-455F-8ADD-4187D22B2CE2}" type="datetimeFigureOut">
              <a:rPr lang="ar-IQ" smtClean="0"/>
              <a:t>11/02/1437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242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CCE3-A3DD-455F-8ADD-4187D22B2CE2}" type="datetimeFigureOut">
              <a:rPr lang="ar-IQ" smtClean="0"/>
              <a:t>11/02/1437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189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CCE3-A3DD-455F-8ADD-4187D22B2CE2}" type="datetimeFigureOut">
              <a:rPr lang="ar-IQ" smtClean="0"/>
              <a:t>11/02/1437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685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CCE3-A3DD-455F-8ADD-4187D22B2CE2}" type="datetimeFigureOut">
              <a:rPr lang="ar-IQ" smtClean="0"/>
              <a:t>11/02/1437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551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CCE3-A3DD-455F-8ADD-4187D22B2CE2}" type="datetimeFigureOut">
              <a:rPr lang="ar-IQ" smtClean="0"/>
              <a:t>11/02/1437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0627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CCE3-A3DD-455F-8ADD-4187D22B2CE2}" type="datetimeFigureOut">
              <a:rPr lang="ar-IQ" smtClean="0"/>
              <a:t>11/02/1437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258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CCE3-A3DD-455F-8ADD-4187D22B2CE2}" type="datetimeFigureOut">
              <a:rPr lang="ar-IQ" smtClean="0"/>
              <a:t>11/02/1437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471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CCE3-A3DD-455F-8ADD-4187D22B2CE2}" type="datetimeFigureOut">
              <a:rPr lang="ar-IQ" smtClean="0"/>
              <a:t>11/02/1437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452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CCE3-A3DD-455F-8ADD-4187D22B2CE2}" type="datetimeFigureOut">
              <a:rPr lang="ar-IQ" smtClean="0"/>
              <a:t>11/02/1437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5022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DCCE3-A3DD-455F-8ADD-4187D22B2CE2}" type="datetimeFigureOut">
              <a:rPr lang="ar-IQ" smtClean="0"/>
              <a:t>11/02/1437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C8A65-80C9-4383-A86E-7DC136386D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804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IQ" b="1" dirty="0" smtClean="0">
                <a:solidFill>
                  <a:srgbClr val="FFFF00"/>
                </a:solidFill>
              </a:rPr>
              <a:t>محاضرات التدريب الرياضي</a:t>
            </a:r>
            <a:endParaRPr lang="ar-IQ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512768" cy="192176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ar-IQ" sz="8800" b="1" dirty="0" smtClean="0">
                <a:solidFill>
                  <a:srgbClr val="FFFF00"/>
                </a:solidFill>
              </a:rPr>
              <a:t>لطلبة الدراسات العليا</a:t>
            </a:r>
          </a:p>
          <a:p>
            <a:r>
              <a:rPr lang="ar-IQ" sz="8800" b="1" dirty="0" smtClean="0">
                <a:solidFill>
                  <a:srgbClr val="FFFF00"/>
                </a:solidFill>
              </a:rPr>
              <a:t>الدكتوراة</a:t>
            </a:r>
            <a:endParaRPr lang="ar-IQ" sz="8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503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IQ" sz="6000" dirty="0">
                <a:solidFill>
                  <a:srgbClr val="FFFF00"/>
                </a:solidFill>
              </a:rPr>
              <a:t>التدريب العرضي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ar-SA" b="1" dirty="0">
                <a:ea typeface="Calibri"/>
              </a:rPr>
              <a:t>تمرينات الاحماء والتهدئة</a:t>
            </a:r>
            <a:r>
              <a:rPr lang="ar-SA" dirty="0">
                <a:ea typeface="Calibri"/>
              </a:rPr>
              <a:t> :</a:t>
            </a:r>
            <a:endParaRPr lang="en-US" sz="2000" dirty="0"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ea typeface="Calibri"/>
              </a:rPr>
              <a:t>تساعد تمرينات الاحماء والتهدئة على تحقيق اقصى استفادة من كل فترة تدريبية عن طريق تجهيز الجسم واعداده لاستقبال النشاط العنيف ، </a:t>
            </a:r>
            <a:r>
              <a:rPr lang="ar-SA" b="1" dirty="0">
                <a:solidFill>
                  <a:srgbClr val="C00000"/>
                </a:solidFill>
                <a:ea typeface="Calibri"/>
              </a:rPr>
              <a:t>كما ان تلك التمرينات تدعم القدرة على الاستشفاء ( الرجوع للحالة الطبيعية ) </a:t>
            </a:r>
            <a:r>
              <a:rPr lang="ar-SA" b="1" dirty="0">
                <a:ea typeface="Calibri"/>
              </a:rPr>
              <a:t>من التدريبات طويلة المدى والعنيفة عن طريق ابطاء وخفض معدل ضربات القلب تدريجيا.</a:t>
            </a:r>
            <a:endParaRPr lang="en-US" b="1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65623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IQ" sz="6000" dirty="0">
                <a:solidFill>
                  <a:srgbClr val="FFFF00"/>
                </a:solidFill>
              </a:rPr>
              <a:t>التدريب العرضي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ar-SA" b="1" dirty="0">
                <a:ea typeface="Calibri"/>
              </a:rPr>
              <a:t>الوقاية من الاصابات</a:t>
            </a:r>
            <a:r>
              <a:rPr lang="ar-SA" dirty="0">
                <a:ea typeface="Calibri"/>
              </a:rPr>
              <a:t> :</a:t>
            </a:r>
            <a:endParaRPr lang="en-US" sz="2000" dirty="0"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ar-SA" sz="3500" b="1" dirty="0">
                <a:ea typeface="Calibri"/>
              </a:rPr>
              <a:t>يؤدي تحسين القوة العضلية الى زيادة الوقاية من الاصابات ، وخصوصا الاصابات المتعلقة بالاستخدام الزائد لحمل التدريب ، ويعمل التدريب العرضي </a:t>
            </a:r>
            <a:r>
              <a:rPr lang="ar-SA" sz="3500" b="1" dirty="0">
                <a:solidFill>
                  <a:srgbClr val="C00000"/>
                </a:solidFill>
                <a:ea typeface="Calibri"/>
              </a:rPr>
              <a:t>على استخدام المجموعات العضلية الاخرى غير المستخدمة في الرياضة التخصصية </a:t>
            </a:r>
            <a:r>
              <a:rPr lang="ar-SA" sz="3500" b="1" dirty="0">
                <a:ea typeface="Calibri"/>
              </a:rPr>
              <a:t>، فيسمح باستخدام مناطق جديدة ( كثيرة ) تعمل على توزيع </a:t>
            </a:r>
            <a:r>
              <a:rPr lang="ar-SA" sz="3500" b="1" dirty="0">
                <a:solidFill>
                  <a:srgbClr val="C00000"/>
                </a:solidFill>
                <a:ea typeface="Calibri"/>
              </a:rPr>
              <a:t>ضغط</a:t>
            </a:r>
            <a:r>
              <a:rPr lang="ar-SA" sz="3500" b="1" dirty="0">
                <a:ea typeface="Calibri"/>
              </a:rPr>
              <a:t> </a:t>
            </a:r>
            <a:r>
              <a:rPr lang="ar-SA" sz="3500" b="1" dirty="0">
                <a:solidFill>
                  <a:srgbClr val="C00000"/>
                </a:solidFill>
                <a:ea typeface="Calibri"/>
              </a:rPr>
              <a:t>التدريب</a:t>
            </a:r>
            <a:r>
              <a:rPr lang="ar-SA" sz="3500" b="1" dirty="0">
                <a:ea typeface="Calibri"/>
              </a:rPr>
              <a:t> مما يقلل او يخفض الاجهاد والضغط الواقع على المجموعات العضلية ، الاوتار ، الاربطة والعظام مما يساعد على منع اصابة والتهاب وتلف العضلات .</a:t>
            </a:r>
            <a:endParaRPr lang="en-US" sz="3500" b="1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38705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IQ" sz="6000" dirty="0">
                <a:solidFill>
                  <a:srgbClr val="FFFF00"/>
                </a:solidFill>
              </a:rPr>
              <a:t>التدريب العرضي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SA" b="1" dirty="0">
                <a:ea typeface="Calibri"/>
              </a:rPr>
              <a:t>التأهيل ما بعد الاصابة</a:t>
            </a:r>
            <a:r>
              <a:rPr lang="ar-SA" dirty="0">
                <a:ea typeface="Calibri"/>
              </a:rPr>
              <a:t> :</a:t>
            </a:r>
            <a:endParaRPr lang="en-US" sz="2000" dirty="0"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ar-SA" sz="3500" b="1" dirty="0">
                <a:ea typeface="Calibri"/>
              </a:rPr>
              <a:t>ت</a:t>
            </a:r>
            <a:r>
              <a:rPr lang="ar-SA" sz="3500" b="1" dirty="0" smtClean="0">
                <a:ea typeface="Calibri"/>
              </a:rPr>
              <a:t>سمح </a:t>
            </a:r>
            <a:r>
              <a:rPr lang="ar-SA" sz="3500" b="1" dirty="0">
                <a:ea typeface="Calibri"/>
              </a:rPr>
              <a:t>انشطة التدريب العرضي للرياضي بالتدريب وعدم ايقاف التدريب في حالة </a:t>
            </a:r>
            <a:endParaRPr lang="ar-SA" sz="3500" b="1" dirty="0" smtClean="0">
              <a:ea typeface="Calibri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ar-SA" sz="3500" b="1" dirty="0" smtClean="0">
                <a:ea typeface="Calibri"/>
              </a:rPr>
              <a:t>عدم </a:t>
            </a:r>
            <a:r>
              <a:rPr lang="ar-SA" sz="3500" b="1" dirty="0">
                <a:ea typeface="Calibri"/>
              </a:rPr>
              <a:t>قدرته على الاشتراك في رياضته الاساسية بسبب الاصابة . كما يساعد التدريب العرضي </a:t>
            </a:r>
            <a:endParaRPr lang="ar-SA" sz="3500" b="1" dirty="0" smtClean="0">
              <a:ea typeface="Calibri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ar-SA" sz="3500" b="1" dirty="0" smtClean="0">
                <a:ea typeface="Calibri"/>
              </a:rPr>
              <a:t>في </a:t>
            </a:r>
            <a:r>
              <a:rPr lang="ar-SA" sz="3500" b="1" dirty="0">
                <a:ea typeface="Calibri"/>
              </a:rPr>
              <a:t>تأهيل ما بعد الاصابة . عند الالتزام بعدم تحريك اطراف او مفاصل معينة نتيجة لاصابتها ،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08005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IQ" sz="6000" dirty="0">
                <a:solidFill>
                  <a:srgbClr val="FFFF00"/>
                </a:solidFill>
              </a:rPr>
              <a:t>التدريب العرضي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algn="just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solidFill>
                  <a:prstClr val="black"/>
                </a:solidFill>
                <a:ea typeface="Calibri"/>
              </a:rPr>
              <a:t>اذ ان تمارين القوة والمرونه الخاصة بالتدريب العرضي يمكن ان  تركز على اجزاء اخرى من الجسم _ وخصوصا الاطراف العكسية _ للمساعدة والحفاظ على قوة العضلة والمدى الحركي .</a:t>
            </a:r>
            <a:endParaRPr lang="en-US" b="1" dirty="0">
              <a:solidFill>
                <a:prstClr val="black"/>
              </a:solidFill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15164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IQ" sz="6000" dirty="0">
                <a:solidFill>
                  <a:srgbClr val="FFFF00"/>
                </a:solidFill>
              </a:rPr>
              <a:t>التدريب العرضي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20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ar-SA" b="1" dirty="0">
                <a:ea typeface="Calibri"/>
              </a:rPr>
              <a:t>اجازة العقل</a:t>
            </a:r>
            <a:r>
              <a:rPr lang="ar-SA" dirty="0">
                <a:ea typeface="Calibri"/>
              </a:rPr>
              <a:t> :</a:t>
            </a:r>
            <a:endParaRPr lang="en-US" sz="2000" dirty="0"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ar-SA" sz="3500" b="1" dirty="0">
                <a:ea typeface="Calibri"/>
              </a:rPr>
              <a:t>يمد التدريب العرضي (باستخدام رياضات او انشطة اخرى ) </a:t>
            </a:r>
            <a:r>
              <a:rPr lang="ar-SA" sz="3500" b="1" dirty="0" smtClean="0">
                <a:ea typeface="Calibri"/>
              </a:rPr>
              <a:t>اجازة العقل </a:t>
            </a:r>
            <a:r>
              <a:rPr lang="ar-SA" sz="3500" b="1" dirty="0">
                <a:ea typeface="Calibri"/>
              </a:rPr>
              <a:t>باستراحه او عطلة دون ايقاف التدريب او فقدان مستوى اللياقة ، فيمكن ان يكون ذي تاثير كبير لكسر الملل او الرتابة ، ويمكن ان يكون ايضا ذلك شديد الفاعليه اثناء الوصول الى العتبات التدريبية ( </a:t>
            </a:r>
            <a:r>
              <a:rPr lang="ar-SA" sz="3500" b="1" dirty="0">
                <a:solidFill>
                  <a:srgbClr val="FF0000"/>
                </a:solidFill>
                <a:ea typeface="Calibri"/>
              </a:rPr>
              <a:t>الهضبة</a:t>
            </a:r>
            <a:r>
              <a:rPr lang="ar-SA" sz="3500" b="1" dirty="0">
                <a:ea typeface="Calibri"/>
              </a:rPr>
              <a:t> ) .كذلك فان التنويع في التدريب يضفي مزاجا جديدا ويعمل على تحسين الاداء .</a:t>
            </a:r>
            <a:endParaRPr lang="en-US" sz="3500" b="1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82712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IQ" sz="6000" dirty="0">
                <a:solidFill>
                  <a:srgbClr val="FFFF00"/>
                </a:solidFill>
              </a:rPr>
              <a:t>التدريب العرضي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ar-SA" b="1" dirty="0">
                <a:ea typeface="Calibri"/>
              </a:rPr>
              <a:t>امتداد التدريب</a:t>
            </a:r>
            <a:r>
              <a:rPr lang="ar-SA" dirty="0">
                <a:ea typeface="Calibri"/>
              </a:rPr>
              <a:t> : </a:t>
            </a:r>
            <a:endParaRPr lang="en-US" sz="2000" dirty="0"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ar-SA" sz="3500" b="1" dirty="0">
                <a:ea typeface="Calibri"/>
              </a:rPr>
              <a:t>يسمح التدريب العرضي باداء واجبات واعمال اضافية بجانب متطلبات الرياضة الاساسية بدون الدخول في مشاكل التدريب الزائد او الاصابة . مثلا عداء مسافات يركض اسبوعيا من (35__40)ميل بكفاءه تامه دون اصابة ، وعند محاولة زيادة عدد الاميال ( 45 ) ميل اسبوعيا يصبح عرضة للاصابه الناتجة عن الاستخدام الزائد وهي هذه الحالة يمكن لبرنامج التدريب العرضي ان يساعده بعدة طرق :</a:t>
            </a:r>
            <a:endParaRPr lang="en-US" sz="3500" b="1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23344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IQ" sz="6000" dirty="0">
                <a:solidFill>
                  <a:srgbClr val="FFFF00"/>
                </a:solidFill>
              </a:rPr>
              <a:t>التدريب العرضي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algn="just">
              <a:lnSpc>
                <a:spcPct val="115000"/>
              </a:lnSpc>
            </a:pPr>
            <a:r>
              <a:rPr lang="ar-SA" b="1" dirty="0" smtClean="0">
                <a:ea typeface="Calibri"/>
              </a:rPr>
              <a:t> </a:t>
            </a:r>
            <a:r>
              <a:rPr lang="ar-SA" b="1" dirty="0">
                <a:ea typeface="Calibri"/>
              </a:rPr>
              <a:t>يمكن لتدريب القوة ان يقوي المناطق المعرضة للاصابة والسماح لها بزيادة تحمل الجهد والضغط التدريبي .</a:t>
            </a:r>
            <a:endParaRPr lang="en-US" sz="2000" b="1" dirty="0"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</a:pPr>
            <a:r>
              <a:rPr lang="ar-SA" b="1" dirty="0" smtClean="0">
                <a:ea typeface="Calibri"/>
              </a:rPr>
              <a:t> </a:t>
            </a:r>
            <a:r>
              <a:rPr lang="ar-SA" b="1" dirty="0">
                <a:ea typeface="Calibri"/>
              </a:rPr>
              <a:t>يمكن لانشطة مثل سباق الدراجات او السباحة ان تزيد من مثيرات تدريب التحمل مع اقل قدر ممكن من الاجهاد والضغط للمناطق المصابة .</a:t>
            </a:r>
            <a:endParaRPr lang="en-US" sz="2000" b="1" dirty="0"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ar-SA" b="1" dirty="0" smtClean="0">
                <a:ea typeface="Calibri"/>
              </a:rPr>
              <a:t>يمكن </a:t>
            </a:r>
            <a:r>
              <a:rPr lang="ar-SA" b="1" dirty="0">
                <a:ea typeface="Calibri"/>
              </a:rPr>
              <a:t>اجراء الاحماء والتهدئة بممارسة بعض الانشطة مثل كرة القدم والسلة ، الدراجات بدون ضغط او اجهاد للرجوع الى الحالة الطبيعيه .</a:t>
            </a:r>
            <a:endParaRPr lang="en-US" sz="2000" b="1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45806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IQ" sz="6000" dirty="0">
                <a:solidFill>
                  <a:srgbClr val="FFFF00"/>
                </a:solidFill>
              </a:rPr>
              <a:t>التدريب العرضي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algn="just">
              <a:lnSpc>
                <a:spcPct val="115000"/>
              </a:lnSpc>
            </a:pPr>
            <a:r>
              <a:rPr lang="ar-SA" b="1" dirty="0">
                <a:ea typeface="Calibri"/>
              </a:rPr>
              <a:t>التدريب العرضي ضمن الخطة التدريبية</a:t>
            </a:r>
            <a:r>
              <a:rPr lang="ar-SA" dirty="0">
                <a:ea typeface="Calibri"/>
              </a:rPr>
              <a:t> </a:t>
            </a:r>
            <a:r>
              <a:rPr lang="ar-SA" dirty="0" smtClean="0">
                <a:ea typeface="Calibri"/>
              </a:rPr>
              <a:t>:</a:t>
            </a:r>
            <a:endParaRPr lang="en-US" sz="2000" dirty="0"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ar-SA" dirty="0" smtClean="0">
                <a:ea typeface="Calibri"/>
              </a:rPr>
              <a:t>تؤدى </a:t>
            </a:r>
            <a:r>
              <a:rPr lang="ar-SA" dirty="0">
                <a:ea typeface="Calibri"/>
              </a:rPr>
              <a:t>التمرينات الموجودة في شبكة التدريب العرضي وبرامج تدريب القوة ، المرونه ،والتمرينات الاوكسجينية واللاوكسجينية في كل فصل على اساس محددات خاصة بكل رياضة على </a:t>
            </a:r>
            <a:r>
              <a:rPr lang="ar-SA" dirty="0" smtClean="0">
                <a:ea typeface="Calibri"/>
              </a:rPr>
              <a:t>حدة: </a:t>
            </a:r>
            <a:endParaRPr lang="en-US" sz="20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81370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IQ" sz="6000" dirty="0">
                <a:solidFill>
                  <a:srgbClr val="FFFF00"/>
                </a:solidFill>
              </a:rPr>
              <a:t>التدريب العرضي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ea typeface="Calibri"/>
              </a:rPr>
              <a:t>حيث يعتمد مدى شدة أي برنامج </a:t>
            </a:r>
            <a:r>
              <a:rPr lang="ar-SA" b="1" dirty="0" smtClean="0">
                <a:ea typeface="Calibri"/>
              </a:rPr>
              <a:t>تدريبي</a:t>
            </a: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ar-SA" b="1" dirty="0" smtClean="0">
                <a:ea typeface="Calibri"/>
              </a:rPr>
              <a:t> </a:t>
            </a:r>
            <a:r>
              <a:rPr lang="ar-SA" b="1" dirty="0">
                <a:solidFill>
                  <a:srgbClr val="C00000"/>
                </a:solidFill>
                <a:ea typeface="Calibri"/>
              </a:rPr>
              <a:t>على طبيعة الرياضة نفسها فعلى سبيل المثال </a:t>
            </a:r>
            <a:r>
              <a:rPr lang="ar-SA" b="1" dirty="0">
                <a:ea typeface="Calibri"/>
              </a:rPr>
              <a:t>قد يرغب لاعب كرة القدم في التركيز على قوة الرجلين اثناء توقف الموسم عن طريق توجيه البرنامج الى تدريب القوة .وبذلك فان (40 _50 )%من تدريباته ستتوجه الى انشطة التدريب اكثر تخصصا في الرياضة الاصلية بحيث يصل التدريب العرضي الى ( 25 _ 30)% فقط من برنامج التدريب الاسبوعي .</a:t>
            </a:r>
            <a:endParaRPr lang="en-US" b="1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40232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IQ" sz="6000" dirty="0">
                <a:solidFill>
                  <a:srgbClr val="FFFF00"/>
                </a:solidFill>
              </a:rPr>
              <a:t>التدريب العرضي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b="1" dirty="0">
              <a:ea typeface="Calibri"/>
              <a:cs typeface="Arial"/>
            </a:endParaRPr>
          </a:p>
          <a:p>
            <a:r>
              <a:rPr lang="ar-SA" b="1" dirty="0">
                <a:ea typeface="Calibri"/>
              </a:rPr>
              <a:t>وعند عمل انتقال تدريبي من نوع من التدريبات لاخر تظهر فروقا في المتطلبات الفسيولوجية </a:t>
            </a:r>
            <a:r>
              <a:rPr lang="ar-SA" b="1" dirty="0" smtClean="0">
                <a:ea typeface="Calibri"/>
              </a:rPr>
              <a:t> </a:t>
            </a:r>
            <a:r>
              <a:rPr lang="ar-SA" b="1" dirty="0">
                <a:ea typeface="Calibri"/>
              </a:rPr>
              <a:t>والبيوميكانيكية المفروضة على الجسم </a:t>
            </a:r>
            <a:r>
              <a:rPr lang="ar-SA" b="1" dirty="0">
                <a:solidFill>
                  <a:srgbClr val="C00000"/>
                </a:solidFill>
                <a:ea typeface="Calibri"/>
              </a:rPr>
              <a:t>وقد يؤدي ذلك الى اجهاد او ظهور بوادر اولية للتعب ، الا انه بالاقتراحات التالية عند الانتقال من تمرين لاخر </a:t>
            </a:r>
            <a:endParaRPr lang="ar-IQ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27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ar-IQ" sz="6000" dirty="0" smtClean="0">
                <a:solidFill>
                  <a:srgbClr val="FFFF00"/>
                </a:solidFill>
              </a:rPr>
              <a:t>التدريب العرضي</a:t>
            </a:r>
            <a:endParaRPr lang="ar-IQ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>
                <a:ea typeface="Calibri"/>
              </a:rPr>
              <a:t>اختلف مصطلح التدريب العرضي وفقاً لاختلاف اراء بعض الاشخاص فبعضهم يعرفه </a:t>
            </a:r>
            <a:endParaRPr lang="ar-SA" b="1" dirty="0" smtClean="0">
              <a:ea typeface="Calibri"/>
            </a:endParaRPr>
          </a:p>
          <a:p>
            <a:r>
              <a:rPr lang="ar-SA" b="1" dirty="0" smtClean="0">
                <a:ea typeface="Calibri"/>
              </a:rPr>
              <a:t>التأثير </a:t>
            </a:r>
            <a:r>
              <a:rPr lang="ar-SA" b="1" dirty="0">
                <a:ea typeface="Calibri"/>
              </a:rPr>
              <a:t>الذي يحدثه تدريب جزء من اجزاء الجسم على جزء اخر والبعض </a:t>
            </a:r>
            <a:r>
              <a:rPr lang="ar-SA" b="1" dirty="0" smtClean="0">
                <a:ea typeface="Calibri"/>
              </a:rPr>
              <a:t>الاخر.</a:t>
            </a:r>
          </a:p>
          <a:p>
            <a:r>
              <a:rPr lang="ar-SA" b="1" dirty="0" smtClean="0">
                <a:ea typeface="Calibri"/>
              </a:rPr>
              <a:t> </a:t>
            </a:r>
            <a:r>
              <a:rPr lang="ar-SA" b="1" dirty="0">
                <a:ea typeface="Calibri"/>
              </a:rPr>
              <a:t>يعرفه بانه النشاط المستخدم لكسر رتابة برنامج تدريب منتظم </a:t>
            </a:r>
            <a:r>
              <a:rPr lang="ar-SA" b="1" dirty="0" smtClean="0">
                <a:ea typeface="Calibri"/>
              </a:rPr>
              <a:t>.</a:t>
            </a:r>
          </a:p>
          <a:p>
            <a:r>
              <a:rPr lang="ar-SA" b="1" dirty="0">
                <a:ea typeface="Calibri"/>
              </a:rPr>
              <a:t>وعرفة ( محمد جابر وايهاب فوزي ) بانه استخدام رياضة او نشاط او تكتيك تدريب اخر غير الانشطة او الرياضة الرئيسية للرياضي وذلك للمساعدة لتحسين الاداء </a:t>
            </a:r>
            <a:r>
              <a:rPr lang="ar-SA" b="1" dirty="0" smtClean="0">
                <a:ea typeface="Calibri"/>
              </a:rPr>
              <a:t>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556798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IQ" sz="6000" dirty="0">
                <a:solidFill>
                  <a:srgbClr val="FFFF00"/>
                </a:solidFill>
              </a:rPr>
              <a:t>التدريب العرضي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ar-SA" sz="3500" b="1" dirty="0">
                <a:solidFill>
                  <a:srgbClr val="C00000"/>
                </a:solidFill>
                <a:ea typeface="Calibri"/>
              </a:rPr>
              <a:t>وفر للجسم وقتا كافيا للتكيف مع النشاط الجديد .</a:t>
            </a:r>
            <a:endParaRPr lang="en-US" sz="3500" b="1" dirty="0">
              <a:solidFill>
                <a:srgbClr val="C00000"/>
              </a:solidFill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ar-SA" sz="3500" b="1" dirty="0">
                <a:solidFill>
                  <a:srgbClr val="C00000"/>
                </a:solidFill>
                <a:ea typeface="Calibri"/>
              </a:rPr>
              <a:t>خفض حجم وشدة التدريب مبدئيا .</a:t>
            </a:r>
            <a:endParaRPr lang="en-US" sz="3500" b="1" dirty="0">
              <a:solidFill>
                <a:srgbClr val="C00000"/>
              </a:solidFill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ar-SA" sz="3500" b="1" dirty="0">
                <a:solidFill>
                  <a:srgbClr val="C00000"/>
                </a:solidFill>
                <a:ea typeface="Calibri"/>
              </a:rPr>
              <a:t>قم باطالة العضلات الخاصة بالرياضة المعنية بالاثقال المتضمنه للمجموعات العضلية المتشابهه .</a:t>
            </a:r>
            <a:endParaRPr lang="en-US" sz="3500" b="1" dirty="0">
              <a:solidFill>
                <a:srgbClr val="C00000"/>
              </a:solidFill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ar-SA" sz="3500" b="1" dirty="0">
                <a:solidFill>
                  <a:srgbClr val="C00000"/>
                </a:solidFill>
                <a:ea typeface="Calibri"/>
              </a:rPr>
              <a:t>قم ب (3_4) وحدات من التمرين قبل الوصول لمستوى التنافس </a:t>
            </a:r>
            <a:endParaRPr lang="en-US" sz="3500" b="1" dirty="0">
              <a:solidFill>
                <a:srgbClr val="C00000"/>
              </a:solidFill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ar-SA" sz="3500" b="1" dirty="0">
                <a:solidFill>
                  <a:srgbClr val="C00000"/>
                </a:solidFill>
                <a:ea typeface="Calibri"/>
              </a:rPr>
              <a:t>جرب تعديل شدة وزمن تمرينات التدريب المهني عند استخدامها في نفس يوم التدريب الاساسي عن طريق استخدامها للاحماء قبل التدريب وللتهدئة بعده.</a:t>
            </a:r>
            <a:endParaRPr lang="en-US" sz="3500" b="1" dirty="0">
              <a:solidFill>
                <a:srgbClr val="C00000"/>
              </a:solidFill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33902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IQ" sz="6000" dirty="0">
                <a:solidFill>
                  <a:srgbClr val="FFFF00"/>
                </a:solidFill>
              </a:rPr>
              <a:t>التدريب العرضي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>
                <a:ea typeface="Calibri"/>
              </a:rPr>
              <a:t>فرياضي الركض على سبيل المثال غالبا ما يستخدم نشاط ركوب الدراجات خلال توقف التدريب لتحقيق الاحتفاظ وتحسن القوة والتحمل للعضلة الفخذية كما يحسن ويطور من التحمل الأوكسجيني </a:t>
            </a:r>
            <a:r>
              <a:rPr lang="ar-SA" b="1" dirty="0" smtClean="0">
                <a:ea typeface="Calibri"/>
              </a:rPr>
              <a:t>.</a:t>
            </a:r>
          </a:p>
          <a:p>
            <a:endParaRPr lang="ar-SA" b="1" dirty="0">
              <a:ea typeface="Calibri"/>
            </a:endParaRPr>
          </a:p>
          <a:p>
            <a:r>
              <a:rPr lang="ar-SA" b="1" dirty="0" smtClean="0">
                <a:ea typeface="Calibri"/>
              </a:rPr>
              <a:t>فان </a:t>
            </a:r>
            <a:r>
              <a:rPr lang="ar-SA" b="1" dirty="0">
                <a:ea typeface="Calibri"/>
              </a:rPr>
              <a:t>التدريب العرضي يعتبر طريقة تدريبية فائقة الفعالية تساعد الرياضي في الوصول الى العتبة التنافسية لرياضته الاساسية مع تجنب التدريب الزائد ونفاذ الطاقة </a:t>
            </a:r>
            <a:r>
              <a:rPr lang="ar-SA" b="1" dirty="0" smtClean="0">
                <a:ea typeface="Calibri"/>
              </a:rPr>
              <a:t>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38967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IQ" sz="6000" dirty="0">
                <a:solidFill>
                  <a:srgbClr val="FFFF00"/>
                </a:solidFill>
              </a:rPr>
              <a:t>التدريب العرضي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>
                <a:ea typeface="Calibri"/>
              </a:rPr>
              <a:t>يحدث التدريب العرضي تأثيرا وتطورات ايجابية في </a:t>
            </a:r>
            <a:endParaRPr lang="ar-SA" b="1" dirty="0" smtClean="0">
              <a:ea typeface="Calibri"/>
            </a:endParaRPr>
          </a:p>
          <a:p>
            <a:r>
              <a:rPr lang="ar-SA" b="1" dirty="0" smtClean="0">
                <a:ea typeface="Calibri"/>
              </a:rPr>
              <a:t>التحمل </a:t>
            </a:r>
            <a:r>
              <a:rPr lang="ar-SA" b="1" dirty="0">
                <a:ea typeface="Calibri"/>
              </a:rPr>
              <a:t>الاوكسجيني واللاوكسجيني للرياضي ، </a:t>
            </a:r>
            <a:endParaRPr lang="ar-SA" b="1" dirty="0" smtClean="0">
              <a:ea typeface="Calibri"/>
            </a:endParaRPr>
          </a:p>
          <a:p>
            <a:r>
              <a:rPr lang="ar-SA" b="1" dirty="0" smtClean="0">
                <a:ea typeface="Calibri"/>
              </a:rPr>
              <a:t>فضلا </a:t>
            </a:r>
            <a:r>
              <a:rPr lang="ar-SA" b="1" dirty="0">
                <a:ea typeface="Calibri"/>
              </a:rPr>
              <a:t>عما يضيفه من تنمية في القوة العضلية ، </a:t>
            </a:r>
            <a:endParaRPr lang="ar-SA" b="1" dirty="0" smtClean="0">
              <a:ea typeface="Calibri"/>
            </a:endParaRPr>
          </a:p>
          <a:p>
            <a:r>
              <a:rPr lang="ar-SA" b="1" dirty="0" smtClean="0">
                <a:ea typeface="Calibri"/>
              </a:rPr>
              <a:t>والتحمل </a:t>
            </a:r>
            <a:r>
              <a:rPr lang="ar-SA" b="1" dirty="0">
                <a:ea typeface="Calibri"/>
              </a:rPr>
              <a:t>والمرونة والرشاقة </a:t>
            </a:r>
            <a:r>
              <a:rPr lang="ar-SA" b="1" dirty="0" smtClean="0">
                <a:ea typeface="Calibri"/>
              </a:rPr>
              <a:t>،</a:t>
            </a:r>
          </a:p>
          <a:p>
            <a:r>
              <a:rPr lang="ar-SA" b="1" dirty="0" smtClean="0">
                <a:ea typeface="Calibri"/>
              </a:rPr>
              <a:t>وجميعها </a:t>
            </a:r>
            <a:r>
              <a:rPr lang="ar-SA" b="1" dirty="0">
                <a:ea typeface="Calibri"/>
              </a:rPr>
              <a:t>عوامل تسهم في تحسين اداء الرياضي في رياضته التخصصية ، لذا سنبين ما يحدث التدريب العرضي من فوائد :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4231797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IQ" sz="6000" dirty="0">
                <a:solidFill>
                  <a:srgbClr val="FFFF00"/>
                </a:solidFill>
              </a:rPr>
              <a:t>التدريب العرضي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SA" b="1" dirty="0">
                <a:ea typeface="Calibri"/>
              </a:rPr>
              <a:t>التحمل الاوكسجيني</a:t>
            </a:r>
            <a:r>
              <a:rPr lang="ar-SA" dirty="0">
                <a:ea typeface="Calibri"/>
              </a:rPr>
              <a:t> : </a:t>
            </a:r>
            <a:endParaRPr lang="en-US" sz="2000" dirty="0">
              <a:ea typeface="Calibri"/>
              <a:cs typeface="Arial"/>
            </a:endParaRPr>
          </a:p>
          <a:p>
            <a:r>
              <a:rPr lang="ar-SA" b="1" dirty="0">
                <a:ea typeface="Calibri"/>
              </a:rPr>
              <a:t>تعد انشطة التدريب العرضي مثل :سباحة المسافات الطويلة ، ركوب الدراجات لمسافات طويلة ، الركض الخفيف في الماء العميق او الضحل بحمام السباحة او على الشواطئ ، انشطة ذات تاثير في زيادة قدرة الجهاز الدوري والتنفسي بامداد العضلات اثناء عملها بالاوكسجين اللازم </a:t>
            </a:r>
            <a:endParaRPr lang="ar-SA" b="1" dirty="0" smtClean="0">
              <a:ea typeface="Calibri"/>
            </a:endParaRPr>
          </a:p>
          <a:p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641209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IQ" sz="6000" dirty="0">
                <a:solidFill>
                  <a:srgbClr val="FFFF00"/>
                </a:solidFill>
              </a:rPr>
              <a:t>التدريب العرضي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lnSpc>
                <a:spcPct val="115000"/>
              </a:lnSpc>
              <a:buNone/>
            </a:pPr>
            <a:endParaRPr lang="en-US" sz="20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ar-SA" b="1" dirty="0">
                <a:ea typeface="Calibri"/>
              </a:rPr>
              <a:t>التحمل اللاوكسجيني</a:t>
            </a:r>
            <a:r>
              <a:rPr lang="ar-SA" dirty="0">
                <a:ea typeface="Calibri"/>
              </a:rPr>
              <a:t>:</a:t>
            </a:r>
            <a:endParaRPr lang="en-US" sz="2000" dirty="0"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ea typeface="Calibri"/>
              </a:rPr>
              <a:t>بالنسبة لرياضات السرعة ، العدو والقدرة ، حيث نحتاج لتدفقات قصيرة وقوية من الطاقة العالية ( القدرة الانفجارية والقوة المميزة بالسرعة ..... الخ ) لتحقيق اقصى اداء ممكن فان التحمل اللاوكسجيني ( التحمل المعتمد على الطاقة لعمل اقصى نشاط دون الحاجة لوجود الاوكسجين ) </a:t>
            </a:r>
            <a:endParaRPr lang="en-US" b="1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77392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IQ" sz="6000" dirty="0">
                <a:solidFill>
                  <a:srgbClr val="FFFF00"/>
                </a:solidFill>
              </a:rPr>
              <a:t>التدريب العرضي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ar-SA" b="1" dirty="0">
                <a:ea typeface="Calibri"/>
              </a:rPr>
              <a:t>القوة العضلية</a:t>
            </a:r>
            <a:r>
              <a:rPr lang="ar-SA" dirty="0">
                <a:ea typeface="Calibri"/>
              </a:rPr>
              <a:t> : </a:t>
            </a:r>
            <a:endParaRPr lang="en-US" sz="2000" dirty="0"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</a:pPr>
            <a:r>
              <a:rPr lang="ar-SA" sz="3600" b="1" dirty="0">
                <a:ea typeface="Calibri"/>
              </a:rPr>
              <a:t>تعد القوة والقدرة العضلية من المكونات الاساسية التي تعتمد عليها اغلبية الانشطة الرياضية وخصوصا تلك التي تعتمد على الحركات السريعة الانفجارية </a:t>
            </a:r>
            <a:r>
              <a:rPr lang="ar-SA" sz="3600" b="1" dirty="0" smtClean="0">
                <a:ea typeface="Calibri"/>
              </a:rPr>
              <a:t>.</a:t>
            </a:r>
            <a:r>
              <a:rPr lang="ar-SA" sz="3600" b="1" dirty="0">
                <a:ea typeface="Calibri"/>
              </a:rPr>
              <a:t> </a:t>
            </a:r>
            <a:endParaRPr lang="en-US" sz="3600" b="1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06461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IQ" sz="6000" dirty="0">
                <a:solidFill>
                  <a:srgbClr val="FFFF00"/>
                </a:solidFill>
              </a:rPr>
              <a:t>التدريب العرضي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ar-SA" b="1" dirty="0">
                <a:solidFill>
                  <a:prstClr val="black"/>
                </a:solidFill>
                <a:ea typeface="Calibri"/>
              </a:rPr>
              <a:t>التحمل العضلي : </a:t>
            </a:r>
            <a:endParaRPr lang="en-US" b="1" dirty="0">
              <a:solidFill>
                <a:prstClr val="black"/>
              </a:solidFill>
              <a:ea typeface="Calibri"/>
              <a:cs typeface="Arial"/>
            </a:endParaRPr>
          </a:p>
          <a:p>
            <a:pPr marL="457200" lvl="0" algn="just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solidFill>
                  <a:prstClr val="black"/>
                </a:solidFill>
                <a:ea typeface="Calibri"/>
              </a:rPr>
              <a:t>يتطلب التحمل العضلي انقباضات عضلية متكررة ضد مقاومة ما لفترة زمنية ممتدة (طويلة) نسبيا وهذا النوع من الحركات التكرارية شائع في بعض الرياضات مثل التجديف ،الجمباز ، الركض لمدة طويلة ، المصارعة والسباحة ، وان زيادة القوة تصاحب غالبا بزيادة في التحمل كما ان زيادة القوة ستؤدي كذلك الى القدرة على زيادة عدد تكرار اداء المهارات .</a:t>
            </a:r>
            <a:endParaRPr lang="en-US" b="1" dirty="0">
              <a:solidFill>
                <a:prstClr val="black"/>
              </a:solidFill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82648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IQ" sz="6000" dirty="0">
                <a:solidFill>
                  <a:srgbClr val="FFFF00"/>
                </a:solidFill>
              </a:rPr>
              <a:t>التدريب العرضي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just">
              <a:lnSpc>
                <a:spcPct val="115000"/>
              </a:lnSpc>
              <a:buNone/>
            </a:pPr>
            <a:r>
              <a:rPr lang="ar-SA" dirty="0">
                <a:ea typeface="Calibri"/>
              </a:rPr>
              <a:t> </a:t>
            </a:r>
            <a:endParaRPr lang="en-US" sz="20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ar-SA" b="1" dirty="0">
                <a:ea typeface="Calibri"/>
              </a:rPr>
              <a:t>المرونة</a:t>
            </a:r>
            <a:r>
              <a:rPr lang="ar-SA" dirty="0">
                <a:ea typeface="Calibri"/>
              </a:rPr>
              <a:t>:</a:t>
            </a:r>
            <a:endParaRPr lang="en-US" sz="2000" dirty="0"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ar-SA" sz="3500" b="1" dirty="0">
                <a:ea typeface="Calibri"/>
              </a:rPr>
              <a:t>تتطلب جميع الانشطة الرياضية تقريبا درجة من المرونة العالية ويمكن لانشطة التدريب العرضي التي تتطلب قدرا كبيرا ( مدى حركي واسع) من حركة المفاصل او برامج اطالة خاصة مثل البالية ، الجمباز واليوكا في تحسن المرونة كذلك فان تمارين المرونة لها امكانية خفض الالام  والاوجاع والالتهابات المصاحبة لاجهاد المفاصل اثناء اداء الحركات والانشطة الصعبة .</a:t>
            </a:r>
            <a:endParaRPr lang="en-US" sz="3500" b="1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25882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986</Words>
  <Application>Microsoft Office PowerPoint</Application>
  <PresentationFormat>On-screen Show (4:3)</PresentationFormat>
  <Paragraphs>74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محاضرات التدريب الرياضي</vt:lpstr>
      <vt:lpstr>التدريب العرضي</vt:lpstr>
      <vt:lpstr>التدريب العرضي</vt:lpstr>
      <vt:lpstr>التدريب العرضي</vt:lpstr>
      <vt:lpstr>التدريب العرضي</vt:lpstr>
      <vt:lpstr>التدريب العرضي</vt:lpstr>
      <vt:lpstr>التدريب العرضي</vt:lpstr>
      <vt:lpstr>التدريب العرضي</vt:lpstr>
      <vt:lpstr>التدريب العرضي</vt:lpstr>
      <vt:lpstr>التدريب العرضي</vt:lpstr>
      <vt:lpstr>التدريب العرضي</vt:lpstr>
      <vt:lpstr>التدريب العرضي</vt:lpstr>
      <vt:lpstr>التدريب العرضي</vt:lpstr>
      <vt:lpstr>التدريب العرضي</vt:lpstr>
      <vt:lpstr>التدريب العرضي</vt:lpstr>
      <vt:lpstr>التدريب العرضي</vt:lpstr>
      <vt:lpstr>التدريب العرضي</vt:lpstr>
      <vt:lpstr>التدريب العرضي</vt:lpstr>
      <vt:lpstr>التدريب العرضي</vt:lpstr>
      <vt:lpstr>التدريب العرضي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7</cp:revision>
  <dcterms:created xsi:type="dcterms:W3CDTF">2015-11-21T23:05:44Z</dcterms:created>
  <dcterms:modified xsi:type="dcterms:W3CDTF">2015-11-23T03:45:23Z</dcterms:modified>
</cp:coreProperties>
</file>